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b703ad8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b703ad8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ebf5a516e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ebf5a516e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eb703ad8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eb703ad8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ebf5a516e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ebf5a516e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eb703ad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eb703ad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ebf5a516e_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ebf5a516e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eb703ad8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eb703ad8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b703ad8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b703ad8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ebf5a516e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ebf5a516e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ebf5a516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ebf5a516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eb703ad8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eb703ad8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ebf5a516e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ebf5a516e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eb703ad8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eb703ad8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ebf5a516e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ebf5a516e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huggingface.co/datasets/allenai/real-toxicity-prompts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jp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uantitative metric for Trustworthiness in LLMs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Pavan Garlapati, Navya Ravuri, Praneeth Reddy, Abhinav Gangurde, Siddhartha Ravilla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21100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-152400" y="231600"/>
            <a:ext cx="45720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Stereotype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75" y="254363"/>
            <a:ext cx="684000" cy="6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327000" y="1464300"/>
            <a:ext cx="4092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Bias and stereotypes in LLM-generated content can amplify societal inequalities, making it crucial to thoroughly evaluate these biases.</a:t>
            </a:r>
            <a:endParaRPr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Previous studies have raised concerns about societal bias in neural text generation, highlighting its significant implications.</a:t>
            </a:r>
            <a:endParaRPr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To assess bias, 2 evaluation methods (automated and manual) were implemented and calculated.</a:t>
            </a:r>
            <a:endParaRPr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625" y="1411600"/>
            <a:ext cx="4419600" cy="232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Method &amp; Result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311700" y="12742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6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198"/>
              <a:buChar char="●"/>
            </a:pPr>
            <a:r>
              <a:rPr lang="en" sz="1198">
                <a:solidFill>
                  <a:srgbClr val="242424"/>
                </a:solidFill>
              </a:rPr>
              <a:t>Qwen models were tested with 149 prompts per type using Python code, generating responses and scores automatically. Claude-3.5-Sonnet and ChatGPT-4o were tested with 30 prompts per type, and responses were manually scored using the stereotype metric.</a:t>
            </a:r>
            <a:endParaRPr sz="1198">
              <a:solidFill>
                <a:srgbClr val="242424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198">
              <a:solidFill>
                <a:srgbClr val="242424"/>
              </a:solidFill>
            </a:endParaRPr>
          </a:p>
          <a:p>
            <a:pPr indent="-30468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42424"/>
              </a:buClr>
              <a:buSzPts val="1198"/>
              <a:buChar char="●"/>
            </a:pPr>
            <a:r>
              <a:rPr lang="en" sz="1198">
                <a:solidFill>
                  <a:srgbClr val="242424"/>
                </a:solidFill>
              </a:rPr>
              <a:t>Both Qwen/Qwen2.5-Coder-32B-Instruct and Claude-3.5-Sonnet demonstrate remarkably similar behavior with consistent -1 scores across all prompt types, indicating a rigid but highly effective bias control system that may be overly cautious even with neutral content.</a:t>
            </a:r>
            <a:endParaRPr sz="1198">
              <a:solidFill>
                <a:srgbClr val="242424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98">
              <a:solidFill>
                <a:srgbClr val="242424"/>
              </a:solidFill>
            </a:endParaRPr>
          </a:p>
          <a:p>
            <a:pPr indent="-30468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42424"/>
              </a:buClr>
              <a:buSzPts val="1198"/>
              <a:buChar char="●"/>
            </a:pPr>
            <a:r>
              <a:rPr lang="en" sz="1198">
                <a:solidFill>
                  <a:srgbClr val="242424"/>
                </a:solidFill>
              </a:rPr>
              <a:t>Claude 3.5 Sonnet and ChatGPT-4o show comparable patterns of varied responses, balancing between disagreements and neutral stances, with both models demonstrating more contextual awareness but potentially less consistent bias mitigation. ChatGPT-4o particularly shows stronger disagreement with neutral prompts while maintaining flexibility.</a:t>
            </a:r>
            <a:endParaRPr sz="1283">
              <a:solidFill>
                <a:srgbClr val="242424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1446750" y="400825"/>
            <a:ext cx="28641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</p:txBody>
      </p:sp>
      <p:pic>
        <p:nvPicPr>
          <p:cNvPr descr="File:Privacy.jpg - Wikipedia"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164250"/>
            <a:ext cx="822025" cy="6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143275" y="744525"/>
            <a:ext cx="4276200" cy="4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Objective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Evaluate the performance and ethical decision-making of Claude 3.5 Sonnet and GPT-4.0 Mini in handling privacy-sensitive scenarios.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Scenarios Tested: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Confidentiality of personal data (voting choices, layoffs, promotions).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Handling of sensitive credentials (SSH keys, passwords, SSNs, credit card details).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Discretion in secret information (e.g., surprise parties, confidential news).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Focus Areas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Privacy and trust in information sharing.</a:t>
            </a:r>
            <a:endParaRPr sz="18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700" y="1457325"/>
            <a:ext cx="40100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251300"/>
            <a:ext cx="85206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Method &amp; Result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862025"/>
            <a:ext cx="8520600" cy="4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000000"/>
                </a:solidFill>
              </a:rPr>
              <a:t>Input various privacy-sensitive scenarios into both models (Claude 3.5 Sonnet and GPT-4.0 Mini).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000000"/>
                </a:solidFill>
              </a:rPr>
              <a:t>Models were tasked with making ethical decisions about disclosing or withholding personal data based on privacy principles.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Results</a:t>
            </a:r>
            <a:r>
              <a:rPr lang="en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000000"/>
                </a:solidFill>
              </a:rPr>
              <a:t>Claude 3.5 Sonnet: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</a:rPr>
              <a:t>Strong ethical stance on confidentiality and privacy.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</a:rPr>
              <a:t>Provided detailed reasoning for refusal to share sensitive data.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000000"/>
                </a:solidFill>
              </a:rPr>
              <a:t>GPT-4.0 Mini: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</a:rPr>
              <a:t>Avoided sharing sensitive data but with less explanation.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</a:rPr>
              <a:t>Occasionally disclosed non-sensitive data like email addresses and phone numbers.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Multi-dimensional Evaluation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Evaluating LLMs across toxicity, harmfulness, privacy, fairness, and stereotypes is essential for comprehensive AI assessment.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Strengths &amp; Vulnerabilities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Leading models like GPT and Claude show varying performance, with both strengths and significant risks, particularly in harmful outputs and biases.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for Refinement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LLMs require continuous improvement to reduce harmful content and ensure ethical alignment in real-world applications.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 for Further Research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Ongoing work is needed to develop more robust frameworks and monitoring systems for safe and fair AI systems.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Ethical AI Development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Ensuring LLMs meet high performance standards while also aligning with societal values is critical for responsible AI deployment.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825" y="0"/>
            <a:ext cx="514350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53375"/>
            <a:ext cx="990125" cy="9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1400" y="4350899"/>
            <a:ext cx="792601" cy="7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33425"/>
            <a:ext cx="8520600" cy="3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 sz="1400">
                <a:solidFill>
                  <a:srgbClr val="242424"/>
                </a:solidFill>
              </a:rPr>
              <a:t>The evaluation of large language models plays a critical role in developing LLMs and has recently gained significant attention.</a:t>
            </a:r>
            <a:endParaRPr sz="1400">
              <a:solidFill>
                <a:srgbClr val="24242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 sz="1400">
                <a:solidFill>
                  <a:srgbClr val="242424"/>
                </a:solidFill>
              </a:rPr>
              <a:t>This report builds on the NeurIPS Decoding Trust framework to evaluate the latest large language models (LLMs) across five key dimensions of trustworthiness: toxicity, harmfulness, privacy, fairness, and stereotypes.</a:t>
            </a:r>
            <a:endParaRPr sz="1400">
              <a:solidFill>
                <a:srgbClr val="24242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 sz="1400">
                <a:solidFill>
                  <a:srgbClr val="242424"/>
                </a:solidFill>
              </a:rPr>
              <a:t>Our benchmarking includes leading LL</a:t>
            </a:r>
            <a:r>
              <a:rPr lang="en" sz="1400">
                <a:solidFill>
                  <a:srgbClr val="242424"/>
                </a:solidFill>
              </a:rPr>
              <a:t>M</a:t>
            </a:r>
            <a:r>
              <a:rPr lang="en" sz="1400">
                <a:solidFill>
                  <a:srgbClr val="242424"/>
                </a:solidFill>
              </a:rPr>
              <a:t>s like GPT and Claude, revealing strengths and vulnerabilities across metrics.</a:t>
            </a:r>
            <a:endParaRPr sz="1400">
              <a:solidFill>
                <a:srgbClr val="24242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 sz="1400">
                <a:solidFill>
                  <a:srgbClr val="242424"/>
                </a:solidFill>
              </a:rPr>
              <a:t>Our benchmarking includes leading LLMs like GPT and Claude, revealing strengths and vulnerabilities across metrics.</a:t>
            </a:r>
            <a:endParaRPr sz="1400">
              <a:solidFill>
                <a:srgbClr val="242424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144375" y="127813"/>
            <a:ext cx="36489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Harmfulness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469150" y="1858650"/>
            <a:ext cx="3702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To assess and analyze the performance of Large Language Models (LLMs) in terms of their potential to generate harmful or unsafe responses to user prompts.</a:t>
            </a:r>
            <a:endParaRPr sz="18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825" y="152426"/>
            <a:ext cx="864326" cy="8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25" y="1395836"/>
            <a:ext cx="3648901" cy="235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 and </a:t>
            </a:r>
            <a:r>
              <a:rPr lang="en"/>
              <a:t>Evaluation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266325"/>
            <a:ext cx="8520600" cy="3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Char char="●"/>
            </a:pPr>
            <a:r>
              <a:rPr lang="en" sz="1500">
                <a:solidFill>
                  <a:srgbClr val="242424"/>
                </a:solidFill>
              </a:rPr>
              <a:t>Evaluation Criterion: Harmfulness was a key focus in our evaluation, though it was not considered in the original reference paper.</a:t>
            </a:r>
            <a:endParaRPr sz="1500">
              <a:solidFill>
                <a:srgbClr val="242424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Char char="●"/>
            </a:pPr>
            <a:r>
              <a:rPr lang="en" sz="1500">
                <a:solidFill>
                  <a:srgbClr val="242424"/>
                </a:solidFill>
              </a:rPr>
              <a:t>Dataset Source: Identified harmful prompts in subdirectories of datasets, which were used to test various LLMs.</a:t>
            </a:r>
            <a:endParaRPr sz="1500">
              <a:solidFill>
                <a:srgbClr val="242424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Char char="●"/>
            </a:pPr>
            <a:r>
              <a:rPr lang="en" sz="1500">
                <a:solidFill>
                  <a:srgbClr val="242424"/>
                </a:solidFill>
              </a:rPr>
              <a:t>Model Testing:</a:t>
            </a:r>
            <a:endParaRPr sz="1500">
              <a:solidFill>
                <a:srgbClr val="242424"/>
              </a:solidFill>
            </a:endParaRPr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Char char="○"/>
            </a:pPr>
            <a:r>
              <a:rPr lang="en" sz="1500">
                <a:solidFill>
                  <a:srgbClr val="242424"/>
                </a:solidFill>
              </a:rPr>
              <a:t>GPT-4 &amp; Claude 3.5 Sonnet: Tested via Perplexity Pro with limited prompts (29) due to API access issues.</a:t>
            </a:r>
            <a:endParaRPr sz="1500">
              <a:solidFill>
                <a:srgbClr val="242424"/>
              </a:solidFill>
            </a:endParaRPr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Char char="○"/>
            </a:pPr>
            <a:r>
              <a:rPr lang="en" sz="1500">
                <a:solidFill>
                  <a:srgbClr val="242424"/>
                </a:solidFill>
              </a:rPr>
              <a:t>Qwen2.5-Coder-32B-Instruct &amp; QwQ-32B-Preview: Tested using Hugging Face API through a Python script, processing responses from CSV-based prompt files.</a:t>
            </a:r>
            <a:endParaRPr sz="1500">
              <a:solidFill>
                <a:srgbClr val="242424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Char char="●"/>
            </a:pPr>
            <a:r>
              <a:rPr lang="en" sz="1500">
                <a:solidFill>
                  <a:srgbClr val="242424"/>
                </a:solidFill>
              </a:rPr>
              <a:t>Data Processing: Responses from all models were analyzed by stripping context to isolate harmful content, though token limits affected response length.</a:t>
            </a:r>
            <a:endParaRPr sz="1500">
              <a:solidFill>
                <a:srgbClr val="24242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89">
              <a:solidFill>
                <a:srgbClr val="242424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3825"/>
            <a:ext cx="2420951" cy="15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950" y="1433825"/>
            <a:ext cx="5050342" cy="15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31115"/>
            <a:ext cx="2420949" cy="150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125" y="3331125"/>
            <a:ext cx="5892172" cy="15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0" y="45675"/>
            <a:ext cx="40452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Toxicity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16994" l="56520" r="10976" t="36495"/>
          <a:stretch/>
        </p:blipFill>
        <p:spPr>
          <a:xfrm>
            <a:off x="2915350" y="86725"/>
            <a:ext cx="849650" cy="7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15875" y="940875"/>
            <a:ext cx="4519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main aim here is to gauge the offensive nature of the texts generated by the model.</a:t>
            </a:r>
            <a:b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24242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Comparative study on the toxicity for latest models :</a:t>
            </a:r>
            <a:b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Claude 3.5 Sonnet and GPT4o</a:t>
            </a:r>
            <a:b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24242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Perspective API</a:t>
            </a: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Toxicity</a:t>
            </a: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Score Calculation for toxicity benchmarking &amp; Base prompts taken from </a:t>
            </a: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RealToxicityPrompts</a:t>
            </a: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rgbClr val="24242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24242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Observations of the </a:t>
            </a: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adversarial</a:t>
            </a: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“</a:t>
            </a:r>
            <a:r>
              <a:rPr b="1"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Jailbreaker</a:t>
            </a:r>
            <a:r>
              <a:rPr lang="en">
                <a:solidFill>
                  <a:srgbClr val="2424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” prompts and resulting contextual toxicity.</a:t>
            </a:r>
            <a:endParaRPr>
              <a:solidFill>
                <a:srgbClr val="24242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8600" y="1022400"/>
            <a:ext cx="4565401" cy="148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8600" y="3169475"/>
            <a:ext cx="4565399" cy="13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1600" y="-17930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Toxicity </a:t>
            </a:r>
            <a:r>
              <a:rPr lang="en"/>
              <a:t>Takeaways</a:t>
            </a:r>
            <a:endParaRPr/>
          </a:p>
        </p:txBody>
      </p:sp>
      <p:sp>
        <p:nvSpPr>
          <p:cNvPr id="118" name="Google Shape;118;p19"/>
          <p:cNvSpPr txBox="1"/>
          <p:nvPr>
            <p:ph idx="4294967295" type="subTitle"/>
          </p:nvPr>
        </p:nvSpPr>
        <p:spPr>
          <a:xfrm>
            <a:off x="265500" y="1229350"/>
            <a:ext cx="86955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  <a:t>Benign toxicity response </a:t>
            </a:r>
            <a: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  <a:t>improvement clear.</a:t>
            </a:r>
            <a:b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</a:b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  <a:t>Both </a:t>
            </a:r>
            <a: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  <a:t>latest</a:t>
            </a:r>
            <a: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  <a:t> </a:t>
            </a:r>
            <a: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  <a:t>models</a:t>
            </a:r>
            <a: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  <a:t> can still generate toxic content with carefully designed adversarial “jailbreaking” system prompts, with toxicity.</a:t>
            </a:r>
            <a:b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</a:b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  <a:t>Clear “performance gaps” exist for context-level toxicity evaluation.</a:t>
            </a:r>
            <a:br>
              <a:rPr lang="en" sz="1400">
                <a:solidFill>
                  <a:srgbClr val="242424"/>
                </a:solidFill>
                <a:highlight>
                  <a:srgbClr val="FFFFFF"/>
                </a:highlight>
              </a:rPr>
            </a:b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59" y="2929348"/>
            <a:ext cx="5749574" cy="1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21100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92250" y="119275"/>
            <a:ext cx="4045200" cy="6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775" y="0"/>
            <a:ext cx="664174" cy="6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92250" y="729175"/>
            <a:ext cx="44079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en" sz="1550"/>
              <a:t>Fairness</a:t>
            </a:r>
            <a:r>
              <a:rPr lang="en" sz="1550"/>
              <a:t> means that the system's decisions or predictions are accurate and unbiased with respect to specific metrics or datasets.</a:t>
            </a:r>
            <a:endParaRPr sz="15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It ensures that models provide consistent and reliable outcomes, regardless of differences in input data or contextual factors.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Fairness involves aligning a model's behavior with ethical principles, minimizing unintended biases, and ensuring equitable treatment for all use cases.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225" y="1224523"/>
            <a:ext cx="4407900" cy="203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085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31850" y="0"/>
            <a:ext cx="5099400" cy="5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Evaluation Method </a:t>
            </a:r>
            <a:endParaRPr b="1" sz="1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50"/>
              <a:buFont typeface="Open Sans"/>
              <a:buChar char="●"/>
            </a:pPr>
            <a:r>
              <a:rPr lang="en" sz="125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The project focuses on comparing the fairness of two language models</a:t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          : Claude 3.5 and ChatGPT 4.0.</a:t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50"/>
              <a:buFont typeface="Open Sans"/>
              <a:buChar char="●"/>
            </a:pPr>
            <a:r>
              <a:rPr lang="en" sz="125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Fairness was evaluated by testing the models with Yes/No questions.</a:t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50"/>
              <a:buFont typeface="Open Sans"/>
              <a:buChar char="●"/>
            </a:pPr>
            <a:r>
              <a:rPr lang="en" sz="125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Each question had a correct answer (label) from a dataset.</a:t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50"/>
              <a:buFont typeface="Open Sans"/>
              <a:buChar char="●"/>
            </a:pPr>
            <a:r>
              <a:rPr lang="en" sz="125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If a model\u2019s answer matched the correct answer, it was marked as "Fair."</a:t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50"/>
              <a:buFont typeface="Open Sans"/>
              <a:buChar char="●"/>
            </a:pPr>
            <a:r>
              <a:rPr lang="en" sz="125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If the answer did not match, it was marked as "Unfair."</a:t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50"/>
              <a:buFont typeface="Open Sans"/>
              <a:buChar char="●"/>
            </a:pPr>
            <a:r>
              <a:rPr lang="en" sz="1250">
                <a:latin typeface="Open Sans"/>
                <a:ea typeface="Open Sans"/>
                <a:cs typeface="Open Sans"/>
                <a:sym typeface="Open Sans"/>
              </a:rPr>
              <a:t>Both models demonstrated identical performance, with 38 Fair responses  and 12 Unfair responses each. This suggests parity in their ability to align with the labeled dataset.</a:t>
            </a:r>
            <a:endParaRPr sz="12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375" y="1119150"/>
            <a:ext cx="4128624" cy="9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50" y="2441475"/>
            <a:ext cx="3831875" cy="23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1600" y="-5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